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1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9CE71-D6D0-4ED4-82E0-4C3913F31816}" type="datetimeFigureOut">
              <a:rPr lang="es-CO" smtClean="0"/>
              <a:pPr/>
              <a:t>12/09/2013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D1AED-22BE-4843-8979-6E76910628A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art-is-fun.com/still-life-paintings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-is-fun.com/still-life-paintings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7158" y="285728"/>
            <a:ext cx="70503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The meaning of a Still life </a:t>
            </a:r>
            <a:endParaRPr lang="es-CO" sz="4400" dirty="0">
              <a:solidFill>
                <a:schemeClr val="accent2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28596" y="1571612"/>
            <a:ext cx="392909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objects chosen for a still life painting often have a special meaning, either on a personal, cultural, societal, religious or philosophical level.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themes surrounding the artwork often provoke introspection and reflection in the viewer. The way that the objects are depicted can evoke a wide variety of emotions, depending on their arrangement, as well as the lighting, color choice, and handling of the paint. These are all things to take into account when viewing a still life artwork. They are especially important to consider when you are creating one. </a:t>
            </a:r>
            <a:r>
              <a:rPr lang="en-US" dirty="0"/>
              <a:t/>
            </a:r>
            <a:br>
              <a:rPr lang="en-US" dirty="0"/>
            </a:br>
            <a:r>
              <a:rPr lang="en-US" sz="1000" dirty="0"/>
              <a:t>Text is copyright protected © </a:t>
            </a:r>
            <a:r>
              <a:rPr lang="en-US" sz="1000" dirty="0" err="1"/>
              <a:t>Thaneeya</a:t>
            </a:r>
            <a:r>
              <a:rPr lang="en-US" sz="1000" dirty="0"/>
              <a:t> LLC: </a:t>
            </a:r>
            <a:r>
              <a:rPr lang="en-US" sz="1000" dirty="0">
                <a:hlinkClick r:id="rId2"/>
              </a:rPr>
              <a:t>http://www.art-is-fun.com/still-life-paintings.html#ixzz2eUnmbf2O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2 CuadroTexto"/>
          <p:cNvSpPr txBox="1"/>
          <p:nvPr/>
        </p:nvSpPr>
        <p:spPr>
          <a:xfrm>
            <a:off x="285720" y="214290"/>
            <a:ext cx="70503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Aharoni" pitchFamily="2" charset="-79"/>
                <a:cs typeface="Aharoni" pitchFamily="2" charset="-79"/>
              </a:rPr>
              <a:t>The meaning of a Still life </a:t>
            </a:r>
            <a:endParaRPr lang="es-CO" sz="44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7" name="Picture 2" descr="http://t2.gstatic.com/images?q=tbn:ANd9GcTwlferDw6m9JtbNy_8wJv6iY1K6gzU1e2-OzTzYocSiFTfluR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000240"/>
            <a:ext cx="4429156" cy="3233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ampbell's Soup I: Tomato, c.19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990050" cy="5072098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428596" y="357166"/>
            <a:ext cx="55274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latin typeface="Aharoni" pitchFamily="2" charset="-79"/>
                <a:cs typeface="Aharoni" pitchFamily="2" charset="-79"/>
              </a:rPr>
              <a:t>"What does it mean?" </a:t>
            </a:r>
            <a:endParaRPr lang="es-CO" sz="4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643438" y="1571612"/>
            <a:ext cx="414340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"Hmm, pretty objects</a:t>
            </a:r>
            <a:r>
              <a:rPr lang="en-US" sz="2000" dirty="0" smtClean="0"/>
              <a:t>", . . .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 smtClean="0"/>
              <a:t>and quickly move on to the next painting. But the artwork usually goes much deeper than just depicting pretty objects. Even if a piece is purportedly meaningless, there is </a:t>
            </a:r>
            <a:r>
              <a:rPr lang="en-US" sz="2000" i="1" dirty="0" smtClean="0"/>
              <a:t>always</a:t>
            </a:r>
            <a:r>
              <a:rPr lang="en-US" sz="2000" dirty="0" smtClean="0"/>
              <a:t> an underlying thought process behind the work. (And if you want to look at art intelligently, it's important to examine the artwork with an investigative eye and an inquisitive mind!)</a:t>
            </a:r>
            <a:r>
              <a:rPr lang="en-US" dirty="0"/>
              <a:t/>
            </a:r>
            <a:br>
              <a:rPr lang="en-US" dirty="0"/>
            </a:br>
            <a:r>
              <a:rPr lang="en-US" sz="1000" dirty="0"/>
              <a:t>Text is copyright protected © </a:t>
            </a:r>
            <a:r>
              <a:rPr lang="en-US" sz="1000" dirty="0" err="1"/>
              <a:t>Thaneeya</a:t>
            </a:r>
            <a:r>
              <a:rPr lang="en-US" sz="1000" dirty="0"/>
              <a:t> LLC: </a:t>
            </a:r>
            <a:r>
              <a:rPr lang="en-US" sz="1000" dirty="0">
                <a:hlinkClick r:id="rId3"/>
              </a:rPr>
              <a:t>http://www.art-is-fun.com/still-life-paintings.html#ixzz2eUoF3nQV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500034" y="357166"/>
            <a:ext cx="55274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latin typeface="Aharoni" pitchFamily="2" charset="-79"/>
                <a:cs typeface="Aharoni" pitchFamily="2" charset="-79"/>
              </a:rPr>
              <a:t>"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What does it mean?"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 </a:t>
            </a:r>
            <a:endParaRPr lang="es-CO" sz="40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hotorealistic Still Life Paint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4357718" cy="310515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85720" y="214290"/>
            <a:ext cx="70743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latin typeface="Aharoni" pitchFamily="2" charset="-79"/>
                <a:cs typeface="Aharoni" pitchFamily="2" charset="-79"/>
              </a:rPr>
              <a:t>What is this painting about? </a:t>
            </a:r>
            <a:endParaRPr lang="es-CO" sz="4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28596" y="928670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There are four objects in the painting. </a:t>
            </a:r>
          </a:p>
          <a:p>
            <a:r>
              <a:rPr lang="en-US" b="1" dirty="0" smtClean="0"/>
              <a:t>What </a:t>
            </a:r>
            <a:r>
              <a:rPr lang="en-US" b="1" dirty="0" smtClean="0"/>
              <a:t>do they have in common</a:t>
            </a:r>
            <a:r>
              <a:rPr lang="en-US" b="1" dirty="0" smtClean="0"/>
              <a:t>?  </a:t>
            </a:r>
            <a:r>
              <a:rPr lang="en-US" dirty="0" smtClean="0"/>
              <a:t>the </a:t>
            </a:r>
            <a:r>
              <a:rPr lang="en-US" dirty="0" smtClean="0"/>
              <a:t>predominating colors of </a:t>
            </a:r>
            <a:r>
              <a:rPr lang="en-US" b="1" dirty="0" smtClean="0"/>
              <a:t>yellow</a:t>
            </a:r>
            <a:r>
              <a:rPr lang="en-US" dirty="0" smtClean="0"/>
              <a:t> and </a:t>
            </a:r>
            <a:r>
              <a:rPr lang="en-US" b="1" dirty="0" smtClean="0"/>
              <a:t>orange</a:t>
            </a:r>
            <a:r>
              <a:rPr lang="en-US" dirty="0" smtClean="0"/>
              <a:t>. So,  </a:t>
            </a:r>
            <a:r>
              <a:rPr lang="en-US" dirty="0" smtClean="0"/>
              <a:t>they work well together visually.</a:t>
            </a:r>
            <a:r>
              <a:rPr lang="en-US" dirty="0" smtClean="0"/>
              <a:t> </a:t>
            </a:r>
            <a:endParaRPr lang="es-CO" dirty="0"/>
          </a:p>
        </p:txBody>
      </p:sp>
      <p:sp>
        <p:nvSpPr>
          <p:cNvPr id="10" name="9 Rectángulo"/>
          <p:cNvSpPr/>
          <p:nvPr/>
        </p:nvSpPr>
        <p:spPr>
          <a:xfrm>
            <a:off x="5000628" y="2143116"/>
            <a:ext cx="37862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What all of they </a:t>
            </a:r>
            <a:r>
              <a:rPr lang="en-US" b="1" dirty="0" smtClean="0"/>
              <a:t>have in common? </a:t>
            </a:r>
            <a:endParaRPr lang="en-US" b="1" dirty="0" smtClean="0"/>
          </a:p>
          <a:p>
            <a:r>
              <a:rPr lang="en-US" dirty="0" smtClean="0"/>
              <a:t>Let's </a:t>
            </a:r>
            <a:r>
              <a:rPr lang="en-US" dirty="0" smtClean="0"/>
              <a:t>examine their function </a:t>
            </a:r>
            <a:r>
              <a:rPr lang="en-US" dirty="0" smtClean="0"/>
              <a:t>–</a:t>
            </a:r>
          </a:p>
          <a:p>
            <a:r>
              <a:rPr lang="en-US" b="1" dirty="0" smtClean="0"/>
              <a:t>What </a:t>
            </a:r>
            <a:r>
              <a:rPr lang="en-US" b="1" dirty="0" smtClean="0"/>
              <a:t>are they used for in everyday life? </a:t>
            </a:r>
            <a:endParaRPr lang="en-US" b="1" dirty="0" smtClean="0"/>
          </a:p>
          <a:p>
            <a:r>
              <a:rPr lang="en-US" dirty="0" smtClean="0"/>
              <a:t>They </a:t>
            </a:r>
            <a:r>
              <a:rPr lang="en-US" dirty="0" smtClean="0"/>
              <a:t>symbolize the </a:t>
            </a:r>
            <a:r>
              <a:rPr lang="en-US" b="1" dirty="0" smtClean="0"/>
              <a:t>potential</a:t>
            </a:r>
            <a:r>
              <a:rPr lang="en-US" dirty="0" smtClean="0"/>
              <a:t> for </a:t>
            </a:r>
            <a:r>
              <a:rPr lang="en-US" i="1" dirty="0" smtClean="0"/>
              <a:t>future</a:t>
            </a:r>
            <a:r>
              <a:rPr lang="en-US" dirty="0" smtClean="0"/>
              <a:t> fun, as well as conjure up </a:t>
            </a:r>
            <a:r>
              <a:rPr lang="en-US" b="1" dirty="0" smtClean="0"/>
              <a:t>memories</a:t>
            </a:r>
            <a:r>
              <a:rPr lang="en-US" dirty="0" smtClean="0"/>
              <a:t> of </a:t>
            </a:r>
            <a:r>
              <a:rPr lang="en-US" i="1" dirty="0" smtClean="0"/>
              <a:t>past</a:t>
            </a:r>
            <a:r>
              <a:rPr lang="en-US" dirty="0" smtClean="0"/>
              <a:t> fun. In the </a:t>
            </a:r>
            <a:r>
              <a:rPr lang="en-US" i="1" dirty="0" smtClean="0"/>
              <a:t>present</a:t>
            </a:r>
            <a:r>
              <a:rPr lang="en-US" dirty="0" smtClean="0"/>
              <a:t>, they are just simply there. Simply </a:t>
            </a:r>
            <a:r>
              <a:rPr lang="en-US" b="1" dirty="0" smtClean="0"/>
              <a:t>being</a:t>
            </a:r>
            <a:r>
              <a:rPr lang="en-US" dirty="0" smtClean="0"/>
              <a:t>.</a:t>
            </a:r>
            <a:endParaRPr lang="es-CO" dirty="0"/>
          </a:p>
        </p:txBody>
      </p:sp>
      <p:sp>
        <p:nvSpPr>
          <p:cNvPr id="11" name="10 Rectángulo"/>
          <p:cNvSpPr/>
          <p:nvPr/>
        </p:nvSpPr>
        <p:spPr>
          <a:xfrm>
            <a:off x="285720" y="5072074"/>
            <a:ext cx="86439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And what about that stark white background... what does it mean</a:t>
            </a:r>
            <a:r>
              <a:rPr lang="en-US" b="1" dirty="0" smtClean="0"/>
              <a:t>? </a:t>
            </a:r>
          </a:p>
          <a:p>
            <a:pPr algn="ctr"/>
            <a:r>
              <a:rPr lang="en-US" dirty="0" smtClean="0"/>
              <a:t>Basically</a:t>
            </a:r>
            <a:r>
              <a:rPr lang="en-US" dirty="0" smtClean="0"/>
              <a:t>, the white background forces you to focus your direct attention on the </a:t>
            </a:r>
            <a:r>
              <a:rPr lang="en-US" dirty="0" smtClean="0"/>
              <a:t>objects. </a:t>
            </a:r>
            <a:r>
              <a:rPr lang="en-US" dirty="0" smtClean="0"/>
              <a:t>they represent stereotypical emblems of childhood. </a:t>
            </a:r>
            <a:endParaRPr lang="en-US" dirty="0" smtClean="0"/>
          </a:p>
          <a:p>
            <a:pPr algn="ctr"/>
            <a:r>
              <a:rPr lang="en-US" dirty="0" smtClean="0"/>
              <a:t>They </a:t>
            </a:r>
            <a:r>
              <a:rPr lang="en-US" dirty="0" smtClean="0"/>
              <a:t>are timeless and unattached to a specific location. They could be anywhere. They could even be drifting in the white cloud of your imagination</a:t>
            </a:r>
            <a:endParaRPr lang="es-C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cache2.allpostersimages.com/lrg/67/6737/CL1Z100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0108"/>
            <a:ext cx="3439502" cy="4929222"/>
          </a:xfrm>
          <a:prstGeom prst="rect">
            <a:avLst/>
          </a:prstGeom>
          <a:noFill/>
        </p:spPr>
      </p:pic>
      <p:pic>
        <p:nvPicPr>
          <p:cNvPr id="2054" name="Picture 6" descr="http://framecache.allpostersimages.com/frameimagehandler/universal/frameimage.jpg?frame=%5bFAP:0+PRT:%5bPAP=1370667%7CPRW=18%7CPRH=24%7CPIP=%5c14%5c1425%5cLC8R000Z.jpg%7CLFN=EAW%5Cm0286c.jpg%7CPWL=338%7CPHL=450%7CPWO=900%7CPHO=1200%5d+MLD:%5bMID=1209694%7CMDW=0.75%7CMDH=1.125%5d+NMM:0+CRP:%5bCID=1%7CCRX=19%7CCRY=37%7CCRW=300%7CCRH=377%5d+MXD:1000+MXW:270+MXH:270+QLT:90+OVH:%5bTOH=0.125%7CROH=0.125%7CBOH=0.125%7CLOH=0.125%5d%5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928670"/>
            <a:ext cx="4005276" cy="4960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t1.gstatic.com/images?q=tbn:ANd9GcT_sa25vP-p5nVn8ZFW2SqXRBKnJYZZyU0zB-sWif3rXtTzSrK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857364"/>
            <a:ext cx="4346114" cy="3357586"/>
          </a:xfrm>
          <a:prstGeom prst="rect">
            <a:avLst/>
          </a:prstGeom>
          <a:noFill/>
        </p:spPr>
      </p:pic>
      <p:pic>
        <p:nvPicPr>
          <p:cNvPr id="6" name="Picture 2" descr="http://framecache.allpostersimages.com/frameimagehandler/universal/frameimage.jpg?frame=%5bFAP:0+PRT:%5bPAP=8681664%7CPRW=25%7CPRH=38%7CPIP=%5c61%5c6185%5cYD91100Z.jpg%7CLFN=AWI%5CYY9044.jpg%7CPWL=278%7CPHL=450%7CPWO=742%7CPHO=1200%5d+MLD:%5bMID=1153305%7CMDW=2%7CMDH=1%5d+NMM:0+CRP:%5bCID=1%7CCRX=0%7CCRY=0%7CCRW=278%7CCRH=371%5d+MXD:1000+MXW:270+MXH:270+QLT:90+OVH:%5bTOH=0.125%7CROH=0.125%7CBOH=0.125%7CLOH=0.125%5d%5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85794"/>
            <a:ext cx="4254001" cy="51971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http://images.fineartamerica.com/images-medium-large/still-life-painting-with-ketchup-bottle-robert-joyn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9050" y="1000109"/>
            <a:ext cx="4592059" cy="5072098"/>
          </a:xfrm>
          <a:prstGeom prst="rect">
            <a:avLst/>
          </a:prstGeom>
          <a:noFill/>
        </p:spPr>
      </p:pic>
      <p:pic>
        <p:nvPicPr>
          <p:cNvPr id="20490" name="Picture 10" descr="http://t1.gstatic.com/images?q=tbn:ANd9GcTuwI5Hpjuz50tTLp2oxWnl3OHPFLI96fosNbJeS00m_VEGXQ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428868"/>
            <a:ext cx="3643338" cy="2874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ramecache.allpostersimages.com/frameimagehandler/universal/frameimage.jpg?frame=%5bFAP:0+PRT:%5bPAP=8662854%7CPRW=24%7CPRH=18%7CPIP=%5c61%5c6168%5cJKOG100Z.jpg%7CLFN=CORPOD%5CAAGO001113.jpg%7CPWL=400%7CPHL=300%7CPWO=2000%7CPHO=1500%5d+MLD:%5bMID=1153475%7CMDW=2%7CMDH=0.875%5d+NMM:0+MXD:1000+MXW:270+MXH:270+QLT:90+OVH:%5bTOH=0.125%7CROH=0.125%7CBOH=0.125%7CLOH=0.125%5d%5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4721648" cy="3707369"/>
          </a:xfrm>
          <a:prstGeom prst="rect">
            <a:avLst/>
          </a:prstGeom>
          <a:noFill/>
        </p:spPr>
      </p:pic>
      <p:pic>
        <p:nvPicPr>
          <p:cNvPr id="5" name="Picture 2" descr="http://t1.gstatic.com/images?q=tbn:ANd9GcSpwBE-R4DPWcTXLZLxOJIdnGmtINsMTWSHbGd8AFwnkKqhDBqRI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071546"/>
            <a:ext cx="3500462" cy="4548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1.bp.blogspot.com/_n-PiP0QBfos/TEMzFCxzz_I/AAAAAAAANug/fj95eYPSxbc/s1600/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3231264" cy="4048117"/>
          </a:xfrm>
          <a:prstGeom prst="rect">
            <a:avLst/>
          </a:prstGeom>
          <a:noFill/>
        </p:spPr>
      </p:pic>
      <p:pic>
        <p:nvPicPr>
          <p:cNvPr id="21508" name="Picture 4" descr="http://1.bp.blogspot.com/__zoKJ77EvEc/TEr5pv8tskI/AAAAAAAAFsg/cWYkV703VTw/roberto-bernardi%20%286%29%5B2%5D.jpg?imgmax=8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809775"/>
            <a:ext cx="4797867" cy="3905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358</Words>
  <Application>Microsoft Office PowerPoint</Application>
  <PresentationFormat>Presentación en pantalla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mfvalencia</dc:creator>
  <cp:lastModifiedBy>mfvalencia</cp:lastModifiedBy>
  <cp:revision>13</cp:revision>
  <dcterms:created xsi:type="dcterms:W3CDTF">2013-09-10T13:10:10Z</dcterms:created>
  <dcterms:modified xsi:type="dcterms:W3CDTF">2013-09-12T16:28:19Z</dcterms:modified>
</cp:coreProperties>
</file>